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9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D0E1F0-5FF0-824F-5CA0-B73DD3BEF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7756E1-98F1-AEB2-0D3E-C7277DFED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25464B-C088-FBF0-DBC3-B807CC3D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798CA0-02D4-6C19-7EA6-6934F430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1DD8F6-E04A-7B7A-55C3-004CCF21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620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4ED07D-DFC0-D643-4026-A54D78F5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93CE69A-BF4B-9526-A21F-E5324479F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781636-85C8-10EB-226B-6D3638CD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E38FA4-D8D9-BD06-32FD-0D04FB83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467055-FDBC-19F9-AE34-619C7090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30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2878AA9-68CF-564B-231E-D56A456EF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89C4782-7125-0979-C7A7-4E6773921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9AA684-77B9-8991-5BE3-AB3B4EA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FEAA73-2C91-3C9C-9D9B-0A6E82F3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E899AF-9BAF-5F51-4335-16D93D84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26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891B7-0177-7687-7D35-B424D1EE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59A4B1-99EB-E9A5-C5B1-7A1A29A74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0A13D5-E59A-8020-2AD9-B6C7BACA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666145-BD74-9576-B266-0EB7F1E2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37D59E-4581-54A8-5FDA-80E87530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09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331CA7-6FE1-7F3C-55D1-23545E6E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03D9D1B-8A7C-A6C4-3619-5997600F6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0D2FC1-BFEA-73C0-A7DC-4451F59F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226D62-1746-5C47-2A34-8DF5E6BD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7B4C7C-3A0C-3014-8DF4-BC44A0CB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04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BF650-7CBA-DF56-FA3A-CA085E98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7417D8-F126-CB98-3D0E-064858CFC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A51FF2-62AE-7B78-F446-CCDEF7A5C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CCFE1B0-DBF3-BDF2-ED4A-1BDAAEBE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D7AEAB-A897-74E5-A866-3B92F4CB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007370-C753-59C0-871A-728DB563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464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4931A1-4126-4B4B-7895-94EDAE770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420F7D5-DF40-E0BF-9452-2A2EA5833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337CBE-E13E-C508-FEE6-0064A904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BED459E-2055-3511-0436-EDD3A24E7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F832353-AFE2-1367-3E85-F191679E9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67F4C89-AFE7-228C-2B82-42C7398A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9634954-888F-2088-97DB-7283F067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D98440E-3A31-E735-0E4E-2CDA994F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60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520063-1743-0066-360A-C6A20881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EFC4E13-8602-C1DE-46E5-8FA4FE8F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03B6ECA-A984-6586-2A95-CC50822C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3A4D4BA-1F8F-75BF-BDC8-E6A94A1C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260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9C2BFC1-11E9-7BF4-FEEA-A935DE84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4BAE464-F992-47F6-FFFD-8A961169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0FB9DFB-59E1-A53D-44C0-45555D42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37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2208DC-903F-A4AC-DD3A-F55B889E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46BFDB-EE38-E80A-7F76-E61D5965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77EF45-3472-7DDE-A9F6-3C60CC3F5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A888F68-9377-130A-7319-CABA5954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0DEDF9C-6098-5F3C-61D9-836F28BF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B34FDDA-58B6-DDFC-9462-EB12A588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1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9857DD-203B-4E12-F783-35D09CC8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D6AF6C0-C2F8-6F65-FEB4-F590E3E70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0F464BC-D489-6D4D-09B0-552AD6FA0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0E8EF5-BFA2-52D2-E255-B5B81703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240A27C-E59D-4D90-D83A-97208586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B414A4-47D5-4190-63D2-18A4044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884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46B6207-BC62-3CC4-D7F1-975BEF72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14E3FC-291F-0797-AB85-47CDBB857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AFDD37-A768-A939-BBA3-0F6953F30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0731D4-F53D-4C27-A948-BB54CFE9B2F6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E1DE47-AF04-14B3-B97D-3C55783E4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590894-2EE2-1C5A-E7F6-AA718DD56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EDF12-13A1-4EBA-AFD5-3329798D17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4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677DCC0-1191-85B2-BF27-597936D69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nb-NO" sz="4400"/>
              <a:t>Generalforsamling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5A92EE-B583-340B-27A5-E4AE8ABCF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nb-NO"/>
          </a:p>
        </p:txBody>
      </p:sp>
      <p:pic>
        <p:nvPicPr>
          <p:cNvPr id="5" name="Bilde 4" descr="Et bilde som inneholder tekst, plakat, design, silhuett&#10;&#10;KI-generert innhold kan være feil.">
            <a:extLst>
              <a:ext uri="{FF2B5EF4-FFF2-40B4-BE49-F238E27FC236}">
                <a16:creationId xmlns:a16="http://schemas.microsoft.com/office/drawing/2014/main" id="{6CE18E7F-707D-21D1-A214-80B2C9841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69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2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AC0BE9-C0E4-BF06-FD6A-047B5E81B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32550FF-E4B9-C12F-2E48-624FBFC6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9</a:t>
            </a:r>
            <a:br>
              <a:rPr lang="en-US" sz="5000"/>
            </a:br>
            <a:r>
              <a:rPr lang="en-US" sz="5000" b="0" i="0">
                <a:effectLst/>
              </a:rPr>
              <a:t>Valg av revisor</a:t>
            </a:r>
            <a:br>
              <a:rPr lang="en-US" sz="5000" b="0" i="0">
                <a:effectLst/>
              </a:rPr>
            </a:br>
            <a:br>
              <a:rPr lang="en-US" sz="5000" b="0" i="0">
                <a:effectLst/>
              </a:rPr>
            </a:br>
            <a:endParaRPr lang="en-US" sz="5000"/>
          </a:p>
        </p:txBody>
      </p:sp>
      <p:sp>
        <p:nvSpPr>
          <p:cNvPr id="6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ssholder for innhold 6" descr="Et bilde som inneholder klær, person, sko, smil&#10;&#10;KI-generert innhold kan være feil.">
            <a:extLst>
              <a:ext uri="{FF2B5EF4-FFF2-40B4-BE49-F238E27FC236}">
                <a16:creationId xmlns:a16="http://schemas.microsoft.com/office/drawing/2014/main" id="{D2A773A9-C250-32DD-74E0-C6C478D03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291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84D31-E2BF-534E-00F4-C71042630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8DD78E4-E2B7-8C9E-AB63-376EFA02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000"/>
            </a:br>
            <a:br>
              <a:rPr lang="en-US" sz="3000"/>
            </a:br>
            <a:br>
              <a:rPr lang="en-US" sz="3000"/>
            </a:br>
            <a:br>
              <a:rPr lang="en-US" sz="3000"/>
            </a:br>
            <a:br>
              <a:rPr lang="en-US" sz="3000"/>
            </a:br>
            <a:r>
              <a:rPr lang="en-US" sz="3000"/>
              <a:t>10</a:t>
            </a:r>
            <a:br>
              <a:rPr lang="en-US" sz="3000"/>
            </a:br>
            <a:r>
              <a:rPr lang="en-US" sz="3000" b="0" i="0">
                <a:effectLst/>
              </a:rPr>
              <a:t>Valg av valgkomité </a:t>
            </a:r>
            <a:br>
              <a:rPr lang="en-US" sz="3000" b="0" i="0">
                <a:effectLst/>
              </a:rPr>
            </a:br>
            <a:endParaRPr lang="en-US" sz="3000"/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t bilde som inneholder person, klær, Menneskeansikt, smil&#10;&#10;Automatisk generert beskrivelse">
            <a:extLst>
              <a:ext uri="{FF2B5EF4-FFF2-40B4-BE49-F238E27FC236}">
                <a16:creationId xmlns:a16="http://schemas.microsoft.com/office/drawing/2014/main" id="{D278154F-C879-0A9A-E4FC-F6C55C411A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2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0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8E10EF-10AF-CDFD-30B2-24AB7EAF9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08BB9C6-6162-E466-FE95-76ADD8A2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3100" dirty="0"/>
              <a:t>11 </a:t>
            </a:r>
            <a:r>
              <a:rPr lang="en-US" sz="3100" b="0" i="0" dirty="0">
                <a:effectLst/>
              </a:rPr>
              <a:t> </a:t>
            </a:r>
            <a:br>
              <a:rPr lang="en-US" sz="3100" b="0" i="0" dirty="0">
                <a:effectLst/>
              </a:rPr>
            </a:br>
            <a:r>
              <a:rPr lang="en-US" sz="3100" b="0" i="0" dirty="0">
                <a:effectLst/>
              </a:rPr>
              <a:t>Saker </a:t>
            </a:r>
            <a:r>
              <a:rPr lang="en-US" sz="3100" b="0" i="0" dirty="0" err="1">
                <a:effectLst/>
              </a:rPr>
              <a:t>som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styret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eller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ett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foreningsmedlem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ønsker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forelagt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generalforsamlingen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og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som</a:t>
            </a:r>
            <a:r>
              <a:rPr lang="en-US" sz="3100" b="0" i="0" dirty="0">
                <a:effectLst/>
              </a:rPr>
              <a:t> er </a:t>
            </a:r>
            <a:r>
              <a:rPr lang="en-US" sz="3100" b="0" i="0" dirty="0" err="1">
                <a:effectLst/>
              </a:rPr>
              <a:t>innmeldt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til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styret</a:t>
            </a:r>
            <a:r>
              <a:rPr lang="en-US" sz="3100" b="0" i="0" dirty="0">
                <a:effectLst/>
              </a:rPr>
              <a:t> </a:t>
            </a:r>
            <a:r>
              <a:rPr lang="en-US" sz="3100" b="0" i="0" dirty="0" err="1">
                <a:effectLst/>
              </a:rPr>
              <a:t>innen</a:t>
            </a:r>
            <a:r>
              <a:rPr lang="en-US" sz="3100" b="0" i="0" dirty="0">
                <a:effectLst/>
              </a:rPr>
              <a:t> 1. </a:t>
            </a:r>
            <a:r>
              <a:rPr lang="en-US" sz="3100" b="0" i="0" dirty="0" err="1">
                <a:effectLst/>
              </a:rPr>
              <a:t>februar</a:t>
            </a:r>
            <a:br>
              <a:rPr lang="en-US" sz="1800" b="0" i="0" dirty="0">
                <a:effectLst/>
              </a:rPr>
            </a:br>
            <a:endParaRPr lang="en-US" sz="1800" dirty="0"/>
          </a:p>
        </p:txBody>
      </p:sp>
      <p:sp>
        <p:nvSpPr>
          <p:cNvPr id="6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ssholder for innhold 5" descr="Et bilde som inneholder innendørs, person, vegg, mann&#10;&#10;KI-generert innhold kan være feil.">
            <a:extLst>
              <a:ext uri="{FF2B5EF4-FFF2-40B4-BE49-F238E27FC236}">
                <a16:creationId xmlns:a16="http://schemas.microsoft.com/office/drawing/2014/main" id="{842E9FB4-9EC3-1CAA-94B4-6178F7530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r="2629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924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71940-BD7A-9903-6588-EA2017D3C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95A7CB-0A11-E945-3F58-23F8507B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b="0" i="0" dirty="0">
                <a:effectLst/>
              </a:rPr>
            </a:br>
            <a:br>
              <a:rPr lang="en-US" sz="1400" b="0" i="0" dirty="0">
                <a:effectLst/>
              </a:rPr>
            </a:br>
            <a:br>
              <a:rPr lang="en-US" sz="1400" b="0" i="0" dirty="0">
                <a:effectLst/>
              </a:rPr>
            </a:br>
            <a:br>
              <a:rPr lang="en-US" sz="1400" b="0" i="0" dirty="0">
                <a:effectLst/>
              </a:rPr>
            </a:br>
            <a:br>
              <a:rPr lang="en-US" sz="1400" b="0" i="0" dirty="0">
                <a:effectLst/>
              </a:rPr>
            </a:br>
            <a:r>
              <a:rPr lang="en-US" sz="2700" b="0" i="0" dirty="0">
                <a:effectLst/>
              </a:rPr>
              <a:t>12</a:t>
            </a:r>
            <a:br>
              <a:rPr lang="en-US" sz="2700" b="0" i="0" dirty="0">
                <a:effectLst/>
              </a:rPr>
            </a:br>
            <a:r>
              <a:rPr lang="en-US" sz="2700" b="0" i="0" dirty="0" err="1">
                <a:effectLst/>
              </a:rPr>
              <a:t>Generalforsamlingen</a:t>
            </a:r>
            <a:r>
              <a:rPr lang="en-US" sz="2700" b="0" i="0" dirty="0">
                <a:effectLst/>
              </a:rPr>
              <a:t> </a:t>
            </a:r>
            <a:r>
              <a:rPr lang="en-US" sz="2700" b="0" i="0" dirty="0" err="1">
                <a:effectLst/>
              </a:rPr>
              <a:t>skal</a:t>
            </a:r>
            <a:r>
              <a:rPr lang="en-US" sz="2700" b="0" i="0" dirty="0">
                <a:effectLst/>
              </a:rPr>
              <a:t> </a:t>
            </a:r>
            <a:r>
              <a:rPr lang="en-US" sz="2700" b="0" i="0" dirty="0" err="1">
                <a:effectLst/>
              </a:rPr>
              <a:t>behandle</a:t>
            </a:r>
            <a:r>
              <a:rPr lang="en-US" sz="2700" b="0" i="0" dirty="0">
                <a:effectLst/>
              </a:rPr>
              <a:t> saker </a:t>
            </a:r>
            <a:r>
              <a:rPr lang="en-US" sz="2700" b="0" i="0" dirty="0" err="1">
                <a:effectLst/>
              </a:rPr>
              <a:t>som</a:t>
            </a:r>
            <a:r>
              <a:rPr lang="en-US" sz="2700" b="0" i="0" dirty="0">
                <a:effectLst/>
              </a:rPr>
              <a:t> er </a:t>
            </a:r>
            <a:r>
              <a:rPr lang="en-US" sz="2700" b="0" i="0" dirty="0" err="1">
                <a:effectLst/>
              </a:rPr>
              <a:t>fastsatt</a:t>
            </a:r>
            <a:r>
              <a:rPr lang="en-US" sz="2700" b="0" i="0" dirty="0">
                <a:effectLst/>
              </a:rPr>
              <a:t> </a:t>
            </a:r>
            <a:r>
              <a:rPr lang="en-US" sz="2700" b="0" i="0" dirty="0" err="1">
                <a:effectLst/>
              </a:rPr>
              <a:t>i</a:t>
            </a:r>
            <a:r>
              <a:rPr lang="en-US" sz="2700" b="0" i="0" dirty="0">
                <a:effectLst/>
              </a:rPr>
              <a:t> </a:t>
            </a:r>
            <a:r>
              <a:rPr lang="en-US" sz="2700" b="0" i="0" dirty="0" err="1">
                <a:effectLst/>
              </a:rPr>
              <a:t>vedtektene</a:t>
            </a:r>
            <a:r>
              <a:rPr lang="en-US" sz="2700" b="0" i="0" dirty="0">
                <a:effectLst/>
              </a:rPr>
              <a:t> for </a:t>
            </a:r>
            <a:r>
              <a:rPr lang="en-US" sz="2700" b="0" i="0" dirty="0" err="1">
                <a:effectLst/>
              </a:rPr>
              <a:t>Stiftelsen</a:t>
            </a:r>
            <a:r>
              <a:rPr lang="en-US" sz="2700" b="0" i="0" dirty="0">
                <a:effectLst/>
              </a:rPr>
              <a:t> Tønsberg </a:t>
            </a:r>
            <a:r>
              <a:rPr lang="en-US" sz="2700" b="0" i="0" dirty="0" err="1">
                <a:effectLst/>
              </a:rPr>
              <a:t>Næringsforening</a:t>
            </a:r>
            <a:r>
              <a:rPr lang="en-US" sz="2700" b="0" i="0" dirty="0">
                <a:effectLst/>
              </a:rPr>
              <a:t> </a:t>
            </a:r>
            <a:r>
              <a:rPr lang="en-US" sz="2700" b="0" i="0" dirty="0" err="1">
                <a:effectLst/>
              </a:rPr>
              <a:t>Hjelpe</a:t>
            </a:r>
            <a:r>
              <a:rPr lang="en-US" sz="2700" b="0" i="0" dirty="0">
                <a:effectLst/>
              </a:rPr>
              <a:t>- </a:t>
            </a:r>
            <a:r>
              <a:rPr lang="en-US" sz="2700" b="0" i="0" dirty="0" err="1">
                <a:effectLst/>
              </a:rPr>
              <a:t>og</a:t>
            </a:r>
            <a:r>
              <a:rPr lang="en-US" sz="2700" b="0" i="0" dirty="0">
                <a:effectLst/>
              </a:rPr>
              <a:t> </a:t>
            </a:r>
            <a:r>
              <a:rPr lang="en-US" sz="2700" b="0" i="0" dirty="0" err="1">
                <a:effectLst/>
              </a:rPr>
              <a:t>Gavefond</a:t>
            </a:r>
            <a:br>
              <a:rPr lang="en-US" sz="1400" b="0" i="0" dirty="0">
                <a:effectLst/>
              </a:rPr>
            </a:br>
            <a:endParaRPr lang="en-US" sz="1400" dirty="0"/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ssholder for innhold 6" descr="Et bilde som inneholder innendørs, dekketøy, klær, person&#10;&#10;KI-generert innhold kan være feil.">
            <a:extLst>
              <a:ext uri="{FF2B5EF4-FFF2-40B4-BE49-F238E27FC236}">
                <a16:creationId xmlns:a16="http://schemas.microsoft.com/office/drawing/2014/main" id="{87B41D28-47F9-150E-B1CA-4F4D13E71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r="162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898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787D0-36F6-EB66-68B9-AA7A13E41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F829A-5AD1-316F-1760-D734C83F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fontAlgn="base"/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b="0" i="0" dirty="0">
                <a:effectLst/>
              </a:rPr>
            </a:br>
            <a:br>
              <a:rPr lang="en-US" sz="1400" b="0" i="0" dirty="0">
                <a:effectLst/>
              </a:rPr>
            </a:br>
            <a:br>
              <a:rPr lang="en-US" sz="1400" b="0" i="0" dirty="0">
                <a:effectLst/>
              </a:rPr>
            </a:br>
            <a:br>
              <a:rPr lang="en-US" sz="1400" b="0" i="0" dirty="0">
                <a:effectLst/>
              </a:rPr>
            </a:br>
            <a:br>
              <a:rPr lang="en-US" sz="1400" b="0" i="0" dirty="0">
                <a:effectLst/>
              </a:rPr>
            </a:br>
            <a:r>
              <a:rPr lang="en-US" sz="2200" dirty="0">
                <a:effectLst/>
              </a:rPr>
              <a:t>12</a:t>
            </a:r>
            <a:br>
              <a:rPr lang="en-US" sz="2200" dirty="0">
                <a:effectLst/>
              </a:rPr>
            </a:br>
            <a:br>
              <a:rPr lang="en-US" sz="2200" dirty="0">
                <a:effectLst/>
              </a:rPr>
            </a:br>
            <a:r>
              <a:rPr lang="en-US" sz="2200" dirty="0" err="1">
                <a:effectLst/>
              </a:rPr>
              <a:t>Stiftelsens</a:t>
            </a:r>
            <a:r>
              <a:rPr lang="en-US" sz="2200" dirty="0">
                <a:effectLst/>
              </a:rPr>
              <a:t> </a:t>
            </a:r>
            <a:r>
              <a:rPr lang="en-US" sz="2200" b="1" dirty="0" err="1">
                <a:effectLst/>
              </a:rPr>
              <a:t>årsberetning</a:t>
            </a:r>
            <a:r>
              <a:rPr lang="en-US" sz="2200" dirty="0">
                <a:effectLst/>
              </a:rPr>
              <a:t> </a:t>
            </a:r>
            <a:r>
              <a:rPr lang="en-US" sz="2200" dirty="0" err="1">
                <a:effectLst/>
              </a:rPr>
              <a:t>og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revidert</a:t>
            </a:r>
            <a:r>
              <a:rPr lang="en-US" sz="2200" dirty="0">
                <a:effectLst/>
              </a:rPr>
              <a:t> </a:t>
            </a:r>
            <a:r>
              <a:rPr lang="en-US" sz="2200" b="1" dirty="0" err="1">
                <a:effectLst/>
              </a:rPr>
              <a:t>regnskap</a:t>
            </a:r>
            <a:r>
              <a:rPr lang="en-US" sz="2200" dirty="0">
                <a:effectLst/>
              </a:rPr>
              <a:t> med </a:t>
            </a:r>
            <a:r>
              <a:rPr lang="en-US" sz="2200" dirty="0" err="1">
                <a:effectLst/>
              </a:rPr>
              <a:t>revisjonsberetning</a:t>
            </a:r>
            <a:r>
              <a:rPr lang="en-US" sz="2200" dirty="0">
                <a:effectLst/>
              </a:rPr>
              <a:t> </a:t>
            </a:r>
            <a:r>
              <a:rPr lang="en-US" sz="2200" dirty="0" err="1">
                <a:effectLst/>
              </a:rPr>
              <a:t>fremlegges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til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orientering</a:t>
            </a:r>
            <a:r>
              <a:rPr lang="en-US" sz="2200" dirty="0">
                <a:effectLst/>
              </a:rPr>
              <a:t>.</a:t>
            </a:r>
            <a:br>
              <a:rPr lang="en-US" sz="2200" dirty="0">
                <a:effectLst/>
              </a:rPr>
            </a:br>
            <a:br>
              <a:rPr lang="en-US" sz="2200" dirty="0"/>
            </a:br>
            <a:r>
              <a:rPr lang="en-US" sz="2200" b="1" dirty="0" err="1">
                <a:effectLst/>
              </a:rPr>
              <a:t>Valg</a:t>
            </a:r>
            <a:r>
              <a:rPr lang="en-US" sz="2200" b="1" dirty="0">
                <a:effectLst/>
              </a:rPr>
              <a:t> av </a:t>
            </a:r>
            <a:r>
              <a:rPr lang="en-US" sz="2200" b="1" dirty="0" err="1">
                <a:effectLst/>
              </a:rPr>
              <a:t>styre</a:t>
            </a:r>
            <a:r>
              <a:rPr lang="en-US" sz="2200" b="1" dirty="0">
                <a:effectLst/>
              </a:rPr>
              <a:t> </a:t>
            </a:r>
            <a:r>
              <a:rPr lang="en-US" sz="2200" dirty="0" err="1">
                <a:effectLst/>
              </a:rPr>
              <a:t>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stiftelsen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henhold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til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stiftelsens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vedtekter</a:t>
            </a:r>
            <a:r>
              <a:rPr lang="en-US" sz="2200" dirty="0">
                <a:effectLst/>
              </a:rPr>
              <a:t> §4. </a:t>
            </a:r>
            <a:br>
              <a:rPr lang="en-US" sz="2200" dirty="0">
                <a:effectLst/>
              </a:rPr>
            </a:br>
            <a:br>
              <a:rPr lang="en-US" sz="2200" dirty="0">
                <a:effectLst/>
              </a:rPr>
            </a:br>
            <a:r>
              <a:rPr lang="en-US" sz="2200" dirty="0" err="1">
                <a:effectLst/>
              </a:rPr>
              <a:t>Valg</a:t>
            </a:r>
            <a:r>
              <a:rPr lang="en-US" sz="2200" dirty="0">
                <a:effectLst/>
              </a:rPr>
              <a:t> av </a:t>
            </a:r>
            <a:r>
              <a:rPr lang="en-US" sz="2200" b="1" dirty="0" err="1">
                <a:effectLst/>
              </a:rPr>
              <a:t>valgkomitè</a:t>
            </a:r>
            <a:r>
              <a:rPr lang="en-US" sz="2200" dirty="0">
                <a:effectLst/>
              </a:rPr>
              <a:t> </a:t>
            </a:r>
            <a:r>
              <a:rPr lang="en-US" sz="2200" dirty="0" err="1">
                <a:effectLst/>
              </a:rPr>
              <a:t>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stiftelse</a:t>
            </a:r>
            <a:br>
              <a:rPr lang="en-US" sz="2200" b="0" i="0" dirty="0">
                <a:effectLst/>
              </a:rPr>
            </a:br>
            <a:endParaRPr lang="en-US" sz="1400" dirty="0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t bilde som inneholder klær, Menneskeansikt, person, tekst&#10;&#10;Innhold generert av kunstig intelligens kan være feil.">
            <a:extLst>
              <a:ext uri="{FF2B5EF4-FFF2-40B4-BE49-F238E27FC236}">
                <a16:creationId xmlns:a16="http://schemas.microsoft.com/office/drawing/2014/main" id="{C47545FD-0C1B-9773-D037-469B26B831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4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9E8DDC7-CCDA-24DC-476D-BD543CB7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 </a:t>
            </a:r>
            <a:br>
              <a:rPr lang="en-US" sz="4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Registrering</a:t>
            </a:r>
            <a:r>
              <a:rPr lang="en-US" sz="4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av </a:t>
            </a:r>
            <a:r>
              <a:rPr lang="en-US" sz="4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fremmøtte</a:t>
            </a:r>
            <a:r>
              <a:rPr lang="en-US" sz="4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medlemmer</a:t>
            </a:r>
            <a:r>
              <a:rPr lang="en-US" sz="4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med </a:t>
            </a:r>
            <a:r>
              <a:rPr lang="en-US" sz="4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angivelse</a:t>
            </a:r>
            <a:r>
              <a:rPr lang="en-US" sz="4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av </a:t>
            </a:r>
            <a:r>
              <a:rPr lang="en-US" sz="46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stemmetall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person, klær, Menneskeansikt, innendørs&#10;&#10;KI-generert innhold kan være feil.">
            <a:extLst>
              <a:ext uri="{FF2B5EF4-FFF2-40B4-BE49-F238E27FC236}">
                <a16:creationId xmlns:a16="http://schemas.microsoft.com/office/drawing/2014/main" id="{D7EACED2-9407-1964-8C6E-B72BD5427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4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4DE27-914C-053B-DA76-CAB2EACBE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1007FE3-5505-C61C-77A5-1FE28C3D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>
                <a:effectLst/>
              </a:rPr>
              <a:t>2 </a:t>
            </a:r>
            <a:br>
              <a:rPr lang="en-US" sz="5400" b="0" i="0">
                <a:effectLst/>
              </a:rPr>
            </a:br>
            <a:r>
              <a:rPr lang="en-US" sz="5400" b="0" i="0">
                <a:effectLst/>
              </a:rPr>
              <a:t>Valg av møte-leder</a:t>
            </a:r>
            <a:endParaRPr lang="en-US" sz="5400"/>
          </a:p>
        </p:txBody>
      </p:sp>
      <p:sp>
        <p:nvSpPr>
          <p:cNvPr id="308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Et bilde som inneholder klær, person, dress, Menneskeansikt&#10;&#10;Automatisk generert beskrivelse">
            <a:extLst>
              <a:ext uri="{FF2B5EF4-FFF2-40B4-BE49-F238E27FC236}">
                <a16:creationId xmlns:a16="http://schemas.microsoft.com/office/drawing/2014/main" id="{293B5D48-1BC9-8876-82CF-AFA20C3B9D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r="2748" b="-2"/>
          <a:stretch/>
        </p:blipFill>
        <p:spPr bwMode="auto">
          <a:xfrm>
            <a:off x="5310177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F49E88-F954-045E-A023-E155042B3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F61F30-C866-CA30-8089-50FFB7A2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843097F-D9CC-12F5-D04E-453D8A8D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1" y="639193"/>
            <a:ext cx="409858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 </a:t>
            </a:r>
            <a:br>
              <a:rPr lang="en-US" sz="4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nb-NO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Godkjennelse </a:t>
            </a:r>
            <a:br>
              <a:rPr lang="nb-NO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nb-NO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av innkallingen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889D1BD5-9986-FE51-E149-B94B523C7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ssholder for innhold 6" descr="Et bilde som inneholder klær, person, sko, mann&#10;&#10;KI-generert innhold kan være feil.">
            <a:extLst>
              <a:ext uri="{FF2B5EF4-FFF2-40B4-BE49-F238E27FC236}">
                <a16:creationId xmlns:a16="http://schemas.microsoft.com/office/drawing/2014/main" id="{EB59154F-187D-91BC-CA05-6E5C37979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962315"/>
            <a:ext cx="7214616" cy="49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0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2DF9AA-C109-4716-8545-86FB2397A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D1508D-8B21-907F-C672-9062DBFE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4 </a:t>
            </a:r>
            <a:r>
              <a:rPr lang="en-US" sz="3400" b="0" i="0">
                <a:effectLst/>
              </a:rPr>
              <a:t> </a:t>
            </a:r>
            <a:br>
              <a:rPr lang="en-US" sz="3400" b="0" i="0">
                <a:effectLst/>
              </a:rPr>
            </a:br>
            <a:r>
              <a:rPr lang="en-US" sz="3400" b="0" i="0">
                <a:effectLst/>
              </a:rPr>
              <a:t>Valg av 2 medlemmer til å undertegne protokollen sammen med møtelederen</a:t>
            </a:r>
            <a:endParaRPr lang="en-US" sz="3400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t bilde som inneholder klær, person, innendørs, mann&#10;&#10;Automatisk generert beskrivelse">
            <a:extLst>
              <a:ext uri="{FF2B5EF4-FFF2-40B4-BE49-F238E27FC236}">
                <a16:creationId xmlns:a16="http://schemas.microsoft.com/office/drawing/2014/main" id="{A18F464C-7C3F-C334-DA10-B33B2C27CE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r="312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8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A30232-93D9-D424-23CA-9F4E688A2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963A1B9-B9E8-D375-3E49-9C9F9E26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5 </a:t>
            </a:r>
            <a:br>
              <a:rPr lang="en-US" sz="5400"/>
            </a:br>
            <a:r>
              <a:rPr lang="en-US" sz="5400"/>
              <a:t>Styrets års-beretning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t bilde som inneholder klær, person, sko, møbler&#10;&#10;Automatisk generert beskrivelse">
            <a:extLst>
              <a:ext uri="{FF2B5EF4-FFF2-40B4-BE49-F238E27FC236}">
                <a16:creationId xmlns:a16="http://schemas.microsoft.com/office/drawing/2014/main" id="{0381820E-F0E2-5F6C-23FF-78E34B958C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r="13365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4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EE43A-536E-D492-4747-4A139043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60510DF-0CBA-2F56-8A2E-5E720DA3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 </a:t>
            </a:r>
            <a:b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Fastsettelse av revidert årsregnskap.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ssholder for innhold 5" descr="Et bilde som inneholder person, klær, Menneskeansikt, smil&#10;&#10;KI-generert innhold kan være feil.">
            <a:extLst>
              <a:ext uri="{FF2B5EF4-FFF2-40B4-BE49-F238E27FC236}">
                <a16:creationId xmlns:a16="http://schemas.microsoft.com/office/drawing/2014/main" id="{1E0BDAA4-97D0-0A03-39CD-898465564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6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212BE-EB27-4FB2-D461-4A8DAC4D2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09C8ACF-F02C-C660-5261-3DEDB802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7 </a:t>
            </a:r>
            <a:br>
              <a:rPr lang="en-US" sz="5000"/>
            </a:br>
            <a:r>
              <a:rPr lang="en-US" sz="5000" b="0" i="0">
                <a:effectLst/>
              </a:rPr>
              <a:t>Fastsettelse av neste års kontingent og serviceavgift</a:t>
            </a:r>
            <a:endParaRPr lang="en-US" sz="5000"/>
          </a:p>
        </p:txBody>
      </p:sp>
      <p:sp>
        <p:nvSpPr>
          <p:cNvPr id="513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Et bilde som inneholder klær, person, sko, smil&#10;&#10;Automatisk generert beskrivelse">
            <a:extLst>
              <a:ext uri="{FF2B5EF4-FFF2-40B4-BE49-F238E27FC236}">
                <a16:creationId xmlns:a16="http://schemas.microsoft.com/office/drawing/2014/main" id="{5200F0A2-5D7D-2B3E-8021-C0036A200E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" r="-1" b="2418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0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6A850-C9B4-DC1E-707E-7DF5615AD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2758D84-933A-2C61-5183-C0AE791A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 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Valg av styre, herunder valg av styrets </a:t>
            </a:r>
            <a:r>
              <a:rPr lang="en-US" sz="36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leder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og </a:t>
            </a:r>
            <a:r>
              <a:rPr lang="en-US" sz="36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nestleder</a:t>
            </a:r>
            <a:r>
              <a:rPr lang="en-US" sz="3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blant dem som velges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ssholder for innhold 5" descr="Et bilde som inneholder klær, person, mann, Menneskeansikt&#10;&#10;KI-generert innhold kan være feil.">
            <a:extLst>
              <a:ext uri="{FF2B5EF4-FFF2-40B4-BE49-F238E27FC236}">
                <a16:creationId xmlns:a16="http://schemas.microsoft.com/office/drawing/2014/main" id="{5172F464-2B2F-5148-A990-17FB57152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908205"/>
            <a:ext cx="7214616" cy="5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4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F8A0C4D0748E42ABD6DB5AC8C551BB" ma:contentTypeVersion="16" ma:contentTypeDescription="Opprett et nytt dokument." ma:contentTypeScope="" ma:versionID="a9ec1c48757e50b8a4cdf72a164e4230">
  <xsd:schema xmlns:xsd="http://www.w3.org/2001/XMLSchema" xmlns:xs="http://www.w3.org/2001/XMLSchema" xmlns:p="http://schemas.microsoft.com/office/2006/metadata/properties" xmlns:ns1="http://schemas.microsoft.com/sharepoint/v3" xmlns:ns2="7cafa8c9-4d94-4941-ba92-f176df963d2f" xmlns:ns3="b3449842-2864-44c0-b451-48c4e5f5fcbd" targetNamespace="http://schemas.microsoft.com/office/2006/metadata/properties" ma:root="true" ma:fieldsID="b1d8730784a97fa2c15c54b63f137371" ns1:_="" ns2:_="" ns3:_="">
    <xsd:import namespace="http://schemas.microsoft.com/sharepoint/v3"/>
    <xsd:import namespace="7cafa8c9-4d94-4941-ba92-f176df963d2f"/>
    <xsd:import namespace="b3449842-2864-44c0-b451-48c4e5f5f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a8c9-4d94-4941-ba92-f176df963d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363e6e78-625e-4448-8f27-65b90212e5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49842-2864-44c0-b451-48c4e5f5fcb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09199f8-fb58-4c3b-94a1-daa0810be060}" ma:internalName="TaxCatchAll" ma:showField="CatchAllData" ma:web="b3449842-2864-44c0-b451-48c4e5f5fc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cafa8c9-4d94-4941-ba92-f176df963d2f">
      <Terms xmlns="http://schemas.microsoft.com/office/infopath/2007/PartnerControls"/>
    </lcf76f155ced4ddcb4097134ff3c332f>
    <_ip_UnifiedCompliancePolicyProperties xmlns="http://schemas.microsoft.com/sharepoint/v3" xsi:nil="true"/>
    <TaxCatchAll xmlns="b3449842-2864-44c0-b451-48c4e5f5fcbd" xsi:nil="true"/>
  </documentManagement>
</p:properties>
</file>

<file path=customXml/itemProps1.xml><?xml version="1.0" encoding="utf-8"?>
<ds:datastoreItem xmlns:ds="http://schemas.openxmlformats.org/officeDocument/2006/customXml" ds:itemID="{A3EBE3D2-0889-4966-AD88-FB66324A5A08}"/>
</file>

<file path=customXml/itemProps2.xml><?xml version="1.0" encoding="utf-8"?>
<ds:datastoreItem xmlns:ds="http://schemas.openxmlformats.org/officeDocument/2006/customXml" ds:itemID="{9C50EE6B-C144-4336-AA71-A3C1C3308D77}"/>
</file>

<file path=customXml/itemProps3.xml><?xml version="1.0" encoding="utf-8"?>
<ds:datastoreItem xmlns:ds="http://schemas.openxmlformats.org/officeDocument/2006/customXml" ds:itemID="{944EDC6F-A3A2-4F87-B2C8-0B75518712A5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193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Segoe UI</vt:lpstr>
      <vt:lpstr>Office-tema</vt:lpstr>
      <vt:lpstr>Generalforsamling</vt:lpstr>
      <vt:lpstr>1  Registrering av fremmøtte medlemmer med angivelse av stemmetall</vt:lpstr>
      <vt:lpstr>2  Valg av møte-leder</vt:lpstr>
      <vt:lpstr>3  Godkjennelse  av innkallingen</vt:lpstr>
      <vt:lpstr>4   Valg av 2 medlemmer til å undertegne protokollen sammen med møtelederen</vt:lpstr>
      <vt:lpstr>5  Styrets års-beretning</vt:lpstr>
      <vt:lpstr>6  Fastsettelse av revidert årsregnskap.</vt:lpstr>
      <vt:lpstr>7  Fastsettelse av neste års kontingent og serviceavgift</vt:lpstr>
      <vt:lpstr>8  Valg av styre, herunder valg av styrets leder og nestleder blant dem som velges</vt:lpstr>
      <vt:lpstr>9 Valg av revisor  </vt:lpstr>
      <vt:lpstr>     10 Valg av valgkomité  </vt:lpstr>
      <vt:lpstr>     11   Saker som styret eller ett foreningsmedlem ønsker forelagt generalforsamlingen og som er innmeldt til styret innen 1. februar </vt:lpstr>
      <vt:lpstr>          12 Generalforsamlingen skal behandle saker som er fastsatt i vedtektene for Stiftelsen Tønsberg Næringsforening Hjelpe- og Gavefond </vt:lpstr>
      <vt:lpstr>          12  Stiftelsens årsberetning og revidert regnskap med revisjonsberetning fremlegges til orientering.  Valg av styre i stiftelsen i henhold til stiftelsens vedtekter §4.   Valg av valgkomitè i stiftelse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Vivil Hunding Strømme</dc:creator>
  <cp:lastModifiedBy>Vivil Hunding Strømme</cp:lastModifiedBy>
  <cp:revision>1</cp:revision>
  <dcterms:created xsi:type="dcterms:W3CDTF">2025-03-10T11:50:05Z</dcterms:created>
  <dcterms:modified xsi:type="dcterms:W3CDTF">2025-03-10T12:14:04Z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0x01010088F8A0C4D0748E42ABD6DB5AC8C551BB</vt:lpwstr>
  </property>
</Properties>
</file>